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Metadata/LabelInfo.xml" ContentType="application/vnd.ms-office.classificationlabel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custom-properties" Target="docProps/custom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25"/>
  </p:notesMasterIdLst>
  <p:sldIdLst>
    <p:sldId id="258" r:id="rId2"/>
    <p:sldId id="263" r:id="rId3"/>
    <p:sldId id="264" r:id="rId4"/>
    <p:sldId id="790" r:id="rId5"/>
    <p:sldId id="840" r:id="rId6"/>
    <p:sldId id="849" r:id="rId7"/>
    <p:sldId id="839" r:id="rId8"/>
    <p:sldId id="825" r:id="rId9"/>
    <p:sldId id="826" r:id="rId10"/>
    <p:sldId id="834" r:id="rId11"/>
    <p:sldId id="842" r:id="rId12"/>
    <p:sldId id="843" r:id="rId13"/>
    <p:sldId id="833" r:id="rId14"/>
    <p:sldId id="560" r:id="rId15"/>
    <p:sldId id="623" r:id="rId16"/>
    <p:sldId id="562" r:id="rId17"/>
    <p:sldId id="624" r:id="rId18"/>
    <p:sldId id="625" r:id="rId19"/>
    <p:sldId id="837" r:id="rId20"/>
    <p:sldId id="851" r:id="rId21"/>
    <p:sldId id="838" r:id="rId22"/>
    <p:sldId id="276" r:id="rId23"/>
    <p:sldId id="277" r:id="rId24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E73"/>
    <a:srgbClr val="4F5764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6"/>
    <p:restoredTop sz="77373"/>
  </p:normalViewPr>
  <p:slideViewPr>
    <p:cSldViewPr snapToGrid="0" snapToObjects="1">
      <p:cViewPr varScale="1">
        <p:scale>
          <a:sx n="110" d="100"/>
          <a:sy n="110" d="100"/>
        </p:scale>
        <p:origin x="1328" y="176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estimativa de densidade, nosso modelo aprende a construir uma estimativa — </a:t>
            </a:r>
            <a:r>
              <a:rPr lang="pt-BR" dirty="0" err="1"/>
              <a:t>pmodel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) — o mais semelhante possível à função de densidade de probabilidade não observável — </a:t>
            </a:r>
            <a:r>
              <a:rPr lang="pt-BR" dirty="0" err="1"/>
              <a:t>pdata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É importante mencionar que o modelo generativo deve ser capaz de compor novas amostras da distribuição, e não apenas copiar e colar as já existentes. </a:t>
            </a:r>
          </a:p>
          <a:p>
            <a:endParaRPr lang="pt-BR" dirty="0"/>
          </a:p>
          <a:p>
            <a:r>
              <a:rPr lang="pt-BR" dirty="0"/>
              <a:t>Depois de treinarmos com sucesso nosso modelo, ele pode ser usado para uma ampla variedade de aplicações que vão desde formas de reconstrução, como pintura em imagem, colorização e </a:t>
            </a:r>
            <a:r>
              <a:rPr lang="pt-BR" dirty="0" err="1"/>
              <a:t>super-resolução</a:t>
            </a:r>
            <a:r>
              <a:rPr lang="pt-BR" dirty="0"/>
              <a:t>, até a geração de obras de arte.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8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Depois de treinarmos com sucesso nosso modelo, ele pode ser usado para uma ampla variedade de aplicações que vão desde formas de reconstrução, como pintura em imagem, colorização e </a:t>
            </a:r>
            <a:r>
              <a:rPr lang="pt-BR" dirty="0" err="1"/>
              <a:t>super-resolução</a:t>
            </a:r>
            <a:r>
              <a:rPr lang="pt-BR" dirty="0"/>
              <a:t>, até a geração de obras de arte.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57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algumas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abordagens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Generative Adversarial Networks (GANs)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abordagem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que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implícita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treinamos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amostras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(x);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procedimento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estocástico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dados, mas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fornece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observações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logarítmica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condicional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autorregressivos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explícita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tratável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treinamento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tratável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fácil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dados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métrica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avaliação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variacionais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(VAE)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explícita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intratável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variáveis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​​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otimizadas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diretamente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treinar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derivamos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otimizamos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inferior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aproximada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otimizamos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log dos dados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inferior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evidência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(ELBO)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72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>
            <a:extLst>
              <a:ext uri="{FF2B5EF4-FFF2-40B4-BE49-F238E27FC236}">
                <a16:creationId xmlns:a16="http://schemas.microsoft.com/office/drawing/2014/main" id="{6FEB37B9-03FB-4480-B021-F2345E7770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Notes Placeholder 2">
            <a:extLst>
              <a:ext uri="{FF2B5EF4-FFF2-40B4-BE49-F238E27FC236}">
                <a16:creationId xmlns:a16="http://schemas.microsoft.com/office/drawing/2014/main" id="{67A7B2F3-9EFC-4FB7-8EEA-E37A61B0AE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- Aprende gerando um sinal de erro que mede a diferença entre as previsões da rede e os valores desejados e, em seguida, usando este sinal de erro para alterar os pesos (ou parâmetros) para que as previsões fiquem mais precisas.</a:t>
            </a:r>
          </a:p>
        </p:txBody>
      </p:sp>
      <p:sp>
        <p:nvSpPr>
          <p:cNvPr id="106499" name="Slide Number Placeholder 3">
            <a:extLst>
              <a:ext uri="{FF2B5EF4-FFF2-40B4-BE49-F238E27FC236}">
                <a16:creationId xmlns:a16="http://schemas.microsoft.com/office/drawing/2014/main" id="{FD63A16D-FA42-40D0-AE04-CCAC12064C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FD2832A-B98D-4207-9729-00C874A3A857}" type="slidenum">
              <a:rPr lang="pt-BR" altLang="pt-BR">
                <a:latin typeface="Calibri" panose="020F0502020204030204" pitchFamily="34" charset="0"/>
              </a:rPr>
              <a:pPr/>
              <a:t>14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>
            <a:extLst>
              <a:ext uri="{FF2B5EF4-FFF2-40B4-BE49-F238E27FC236}">
                <a16:creationId xmlns:a16="http://schemas.microsoft.com/office/drawing/2014/main" id="{CF822451-870F-4443-B956-015A6FA3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6" name="Notes Placeholder 2">
            <a:extLst>
              <a:ext uri="{FF2B5EF4-FFF2-40B4-BE49-F238E27FC236}">
                <a16:creationId xmlns:a16="http://schemas.microsoft.com/office/drawing/2014/main" id="{61A88D37-E5B1-4085-9516-6A2901134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8547" name="Slide Number Placeholder 3">
            <a:extLst>
              <a:ext uri="{FF2B5EF4-FFF2-40B4-BE49-F238E27FC236}">
                <a16:creationId xmlns:a16="http://schemas.microsoft.com/office/drawing/2014/main" id="{75E4639A-B5E8-40F0-8281-0DD084C91E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22257D-BBA3-470D-89B4-B9CF2F707AE2}" type="slidenum">
              <a:rPr lang="pt-BR" altLang="pt-BR">
                <a:latin typeface="Calibri" panose="020F0502020204030204" pitchFamily="34" charset="0"/>
              </a:rPr>
              <a:pPr/>
              <a:t>15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>
            <a:extLst>
              <a:ext uri="{FF2B5EF4-FFF2-40B4-BE49-F238E27FC236}">
                <a16:creationId xmlns:a16="http://schemas.microsoft.com/office/drawing/2014/main" id="{936313BC-B591-4290-81BE-AE6F46C73C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4" name="Notes Placeholder 2">
            <a:extLst>
              <a:ext uri="{FF2B5EF4-FFF2-40B4-BE49-F238E27FC236}">
                <a16:creationId xmlns:a16="http://schemas.microsoft.com/office/drawing/2014/main" id="{E0B2A469-9D69-463B-A36F-D1C103372E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/>
              <a:t>Composto por duas redes simétricas de crenças profundas. 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A rede de codificação aprende a comprimir a entrada para um vetor condensado (redução de dimensionalidade). A rede de decodificação pode ser usada para reconstruir os dados.</a:t>
            </a:r>
          </a:p>
          <a:p>
            <a:pPr marL="171450" indent="-171450">
              <a:buFontTx/>
              <a:buChar char="-"/>
            </a:pPr>
            <a:endParaRPr lang="en-US" altLang="en-US"/>
          </a:p>
          <a:p>
            <a:pPr marL="171450" indent="-171450">
              <a:buFontTx/>
              <a:buChar char="-"/>
            </a:pPr>
            <a:r>
              <a:rPr lang="en-US" altLang="en-US"/>
              <a:t>Ex: Modelagem de Tópicos: Documento em uma coleção é convertido em um Bag-of Words e transformado em um vetor de recurso compactado usando um autoencoder. A distância de todos os outros documentos vetoriais pode ser medida e os vetores de documentos próximos se enquadram no mesmo tópico.</a:t>
            </a:r>
          </a:p>
          <a:p>
            <a:pPr marL="171450" indent="-171450">
              <a:buFontTx/>
              <a:buChar char="-"/>
            </a:pPr>
            <a:endParaRPr lang="en-US" altLang="en-US"/>
          </a:p>
        </p:txBody>
      </p:sp>
      <p:sp>
        <p:nvSpPr>
          <p:cNvPr id="110595" name="Slide Number Placeholder 3">
            <a:extLst>
              <a:ext uri="{FF2B5EF4-FFF2-40B4-BE49-F238E27FC236}">
                <a16:creationId xmlns:a16="http://schemas.microsoft.com/office/drawing/2014/main" id="{29C244ED-9CF1-4E18-9F06-629DF9F6F6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2B0CDB1-7E23-4D05-A448-6FC7CA7C6CAD}" type="slidenum">
              <a:rPr lang="pt-BR" altLang="pt-BR">
                <a:latin typeface="Calibri" panose="020F0502020204030204" pitchFamily="34" charset="0"/>
              </a:rPr>
              <a:pPr/>
              <a:t>16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>
            <a:extLst>
              <a:ext uri="{FF2B5EF4-FFF2-40B4-BE49-F238E27FC236}">
                <a16:creationId xmlns:a16="http://schemas.microsoft.com/office/drawing/2014/main" id="{0E700A47-0785-4900-8B52-457460B30F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2" name="Notes Placeholder 2">
            <a:extLst>
              <a:ext uri="{FF2B5EF4-FFF2-40B4-BE49-F238E27FC236}">
                <a16:creationId xmlns:a16="http://schemas.microsoft.com/office/drawing/2014/main" id="{BD6A6A73-B98A-4E1D-BD8A-1D9BC9A56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en-US" altLang="en-US"/>
          </a:p>
        </p:txBody>
      </p:sp>
      <p:sp>
        <p:nvSpPr>
          <p:cNvPr id="112643" name="Slide Number Placeholder 3">
            <a:extLst>
              <a:ext uri="{FF2B5EF4-FFF2-40B4-BE49-F238E27FC236}">
                <a16:creationId xmlns:a16="http://schemas.microsoft.com/office/drawing/2014/main" id="{199969DE-643B-4CD6-B906-048718DDCE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2FAB739-2D88-4C43-8235-A5706D0A205F}" type="slidenum">
              <a:rPr lang="pt-BR" altLang="pt-BR">
                <a:latin typeface="Calibri" panose="020F0502020204030204" pitchFamily="34" charset="0"/>
              </a:rPr>
              <a:pPr/>
              <a:t>17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>
            <a:extLst>
              <a:ext uri="{FF2B5EF4-FFF2-40B4-BE49-F238E27FC236}">
                <a16:creationId xmlns:a16="http://schemas.microsoft.com/office/drawing/2014/main" id="{0BD58811-8B6D-4DCD-BABB-DFEAA3A20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0" name="Notes Placeholder 2">
            <a:extLst>
              <a:ext uri="{FF2B5EF4-FFF2-40B4-BE49-F238E27FC236}">
                <a16:creationId xmlns:a16="http://schemas.microsoft.com/office/drawing/2014/main" id="{4125C198-F348-4492-A68C-FA6E8DA90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Aprendizado supervisionado, por ex. Redes Convolucionais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Aprendizagem não supervisionada, por ex.Autoencodificadores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Aprendizagem auto-supervisionada</a:t>
            </a:r>
            <a:br>
              <a:rPr lang="en-US" altLang="en-US"/>
            </a:br>
            <a:r>
              <a:rPr lang="en-US" altLang="en-US"/>
              <a:t>o Uma mistura de aprendizado supervisionado e não supervisionado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Aprendizagem por reforço</a:t>
            </a:r>
            <a:br>
              <a:rPr lang="en-US" altLang="en-US"/>
            </a:br>
            <a:r>
              <a:rPr lang="en-US" altLang="en-US"/>
              <a:t>◦ O agente executa ações em um ambiente e recebe recompensas</a:t>
            </a:r>
          </a:p>
        </p:txBody>
      </p:sp>
      <p:sp>
        <p:nvSpPr>
          <p:cNvPr id="114691" name="Slide Number Placeholder 3">
            <a:extLst>
              <a:ext uri="{FF2B5EF4-FFF2-40B4-BE49-F238E27FC236}">
                <a16:creationId xmlns:a16="http://schemas.microsoft.com/office/drawing/2014/main" id="{1E7D70A9-9050-4945-9F03-351B7E79D2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603734F-8924-4E43-AAFE-2A5014CFED81}" type="slidenum">
              <a:rPr lang="pt-BR" altLang="pt-BR">
                <a:latin typeface="Calibri" panose="020F0502020204030204" pitchFamily="34" charset="0"/>
              </a:rPr>
              <a:pPr/>
              <a:t>18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47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Ao reduzir a dimensionalidade, queremos manter a estrutura principal existente entre os dados.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5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626E73"/>
                </a:solidFill>
              </a:rPr>
              <a:t>Redes Neurais </a:t>
            </a:r>
            <a:r>
              <a:rPr lang="pt-PT" sz="1200" dirty="0" err="1">
                <a:solidFill>
                  <a:srgbClr val="626E73"/>
                </a:solidFill>
              </a:rPr>
              <a:t>Convolucionais</a:t>
            </a:r>
            <a:r>
              <a:rPr lang="pt-PT" sz="1200" dirty="0">
                <a:solidFill>
                  <a:srgbClr val="626E73"/>
                </a:solidFill>
              </a:rPr>
              <a:t> Baseadas em Região - Família de modelos de aprendizado de máquina para visão computacional e especificamente </a:t>
            </a:r>
            <a:r>
              <a:rPr lang="pt-PT" sz="1200" dirty="0" err="1">
                <a:solidFill>
                  <a:srgbClr val="626E73"/>
                </a:solidFill>
              </a:rPr>
              <a:t>detecção</a:t>
            </a:r>
            <a:r>
              <a:rPr lang="pt-PT" sz="1200" dirty="0">
                <a:solidFill>
                  <a:srgbClr val="626E73"/>
                </a:solidFill>
              </a:rPr>
              <a:t> de objetos.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>
              <a:solidFill>
                <a:srgbClr val="626E73"/>
              </a:solidFill>
              <a:latin typeface="Roboto Light"/>
              <a:cs typeface="Roboto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Modelos generativos são amplamente utilizados em muitos subcampos de IA e Machine </a:t>
            </a:r>
            <a:r>
              <a:rPr lang="pt-PT" dirty="0" err="1"/>
              <a:t>Learning</a:t>
            </a:r>
            <a:r>
              <a:rPr lang="pt-PT" dirty="0"/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Avanços recentes na parametrização desses modelos usando redes neurais profundas, combinados com o progresso nos métodos de otimização estocástica, permitiram a modelagem escalável de dados complexos e de alta dimensão, incluindo imagens, texto e fala.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Neste curso, estudaremos os fundamentos probabilísticos e os algoritmos de aprendizado para modelos generativos profundos, incluindo </a:t>
            </a:r>
            <a:r>
              <a:rPr lang="pt-PT" dirty="0" err="1"/>
              <a:t>autoencoders</a:t>
            </a:r>
            <a:r>
              <a:rPr lang="pt-PT" dirty="0"/>
              <a:t> </a:t>
            </a:r>
            <a:r>
              <a:rPr lang="pt-PT" dirty="0" err="1"/>
              <a:t>variacionais</a:t>
            </a:r>
            <a:r>
              <a:rPr lang="pt-PT" dirty="0"/>
              <a:t>, redes adversárias generativas, modelos autorregressivos, modelos de fluxo normalizador, modelos baseados em energia, modelos baseados em pontuação, redes neurais </a:t>
            </a:r>
            <a:r>
              <a:rPr lang="pt-PT" dirty="0" err="1"/>
              <a:t>convolucionais</a:t>
            </a:r>
            <a:r>
              <a:rPr lang="pt-PT" dirty="0"/>
              <a:t> baseadas em região, </a:t>
            </a:r>
            <a:r>
              <a:rPr lang="pt-PT" dirty="0" err="1"/>
              <a:t>transformers</a:t>
            </a:r>
            <a:r>
              <a:rPr lang="pt-PT" dirty="0"/>
              <a:t> e muito mais.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curso também discutirá áreas de aplicação que se beneficiaram de modelos generativos profundos, incluindo visão computacional, processamento de fala e linguagem natural, mineração de gráficos, aprendizado de reforço, aprendizado de máquina confiável e resolução de problemas inversos.</a:t>
            </a:r>
            <a:endParaRPr lang="pt-BR" sz="1200" dirty="0">
              <a:solidFill>
                <a:srgbClr val="626E73"/>
              </a:solidFill>
              <a:latin typeface="Roboto Light"/>
              <a:cs typeface="Roboto Light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0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2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paperswithcode.com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SWoravHhsUU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pt-PT" sz="1200" dirty="0">
                <a:solidFill>
                  <a:srgbClr val="626E73"/>
                </a:solidFill>
              </a:rPr>
              <a:t>Neste curso, estivemos estudando os fundamentos probabilísticos e os algoritmos de aprendizado para modelos generativos profundos, incluindo </a:t>
            </a:r>
            <a:r>
              <a:rPr lang="pt-PT" sz="1200" dirty="0" err="1">
                <a:solidFill>
                  <a:srgbClr val="626E73"/>
                </a:solidFill>
              </a:rPr>
              <a:t>autoencoders</a:t>
            </a:r>
            <a:r>
              <a:rPr lang="pt-PT" sz="1200" dirty="0">
                <a:solidFill>
                  <a:srgbClr val="626E73"/>
                </a:solidFill>
              </a:rPr>
              <a:t> </a:t>
            </a:r>
            <a:r>
              <a:rPr lang="pt-PT" sz="1200" dirty="0" err="1">
                <a:solidFill>
                  <a:srgbClr val="626E73"/>
                </a:solidFill>
              </a:rPr>
              <a:t>variacionais</a:t>
            </a:r>
            <a:r>
              <a:rPr lang="pt-PT" sz="1200" dirty="0">
                <a:solidFill>
                  <a:srgbClr val="626E73"/>
                </a:solidFill>
              </a:rPr>
              <a:t>, redes adversárias generativas, modelos autorregressivos, modelos de fluxo normalizador, modelos baseados em energia, modelos baseados em pontuação, redes neurais </a:t>
            </a:r>
            <a:r>
              <a:rPr lang="pt-PT" sz="1200" dirty="0" err="1">
                <a:solidFill>
                  <a:srgbClr val="626E73"/>
                </a:solidFill>
              </a:rPr>
              <a:t>convolucionais</a:t>
            </a:r>
            <a:r>
              <a:rPr lang="pt-PT" sz="1200" dirty="0">
                <a:solidFill>
                  <a:srgbClr val="626E73"/>
                </a:solidFill>
              </a:rPr>
              <a:t> baseadas em região, </a:t>
            </a:r>
            <a:r>
              <a:rPr lang="pt-PT" sz="1200" dirty="0" err="1">
                <a:solidFill>
                  <a:srgbClr val="626E73"/>
                </a:solidFill>
              </a:rPr>
              <a:t>transformers</a:t>
            </a:r>
            <a:r>
              <a:rPr lang="pt-PT" sz="1200" dirty="0">
                <a:solidFill>
                  <a:srgbClr val="626E73"/>
                </a:solidFill>
              </a:rPr>
              <a:t> e muito mais.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pt-PT" sz="1200" dirty="0">
              <a:solidFill>
                <a:srgbClr val="626E73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pt-PT" sz="1200" dirty="0">
                <a:solidFill>
                  <a:srgbClr val="626E73"/>
                </a:solidFill>
              </a:rPr>
              <a:t>O curso também tem por objetivo discutir áreas de aplicação que se beneficiaram de modelos generativos profundos, incluindo visão computacional, processamento de fala e linguagem natural, mineração de gráficos, aprendizado de reforço, aprendizado de máquina confiável e resolução de problemas inversos.</a:t>
            </a:r>
            <a:endParaRPr lang="pt-BR" sz="1200" dirty="0">
              <a:solidFill>
                <a:srgbClr val="626E73"/>
              </a:solidFill>
              <a:latin typeface="Roboto Light"/>
              <a:cs typeface="Roboto Ligh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35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dados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treinamento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amostras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distribuição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Aborda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central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supervisionado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Vários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sabores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explícita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explicitamente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pmodel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implícita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amostrar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pmodel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explicitamente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0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dados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treinamento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amostras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distribuição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Amostras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super-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resolução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colorização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séries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planejamento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aplicações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reforço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treinamento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também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inferência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representações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úteis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9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modelos generativos são uma importante classe de modelos de aprendizagem não supervisionada que vem recebendo muita atenção nos últimos anos.</a:t>
            </a:r>
          </a:p>
          <a:p>
            <a:endParaRPr lang="pt-BR" dirty="0"/>
          </a:p>
          <a:p>
            <a:r>
              <a:rPr lang="pt-BR" dirty="0"/>
              <a:t>Eles podem ser definidos como uma classe de modelos cujo objetivo é aprender a gerar novas amostras que parecem ser do mesmo conjunto de dados que os dados de treinamento. Durante a fase de treinamento, um modelo generativo tenta resolver a tarefa principal de estimativa de densidade.</a:t>
            </a:r>
          </a:p>
          <a:p>
            <a:endParaRPr lang="pt-BR" dirty="0"/>
          </a:p>
          <a:p>
            <a:r>
              <a:rPr lang="pt-BR" dirty="0"/>
              <a:t>Na estimativa de densidade, nosso modelo aprende a construir uma estimativa — </a:t>
            </a:r>
            <a:r>
              <a:rPr lang="pt-BR" dirty="0" err="1"/>
              <a:t>pmodel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) — o mais semelhante possível à função de densidade de probabilidade não observável — </a:t>
            </a:r>
            <a:r>
              <a:rPr lang="pt-BR" dirty="0" err="1"/>
              <a:t>pdata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É importante mencionar que o modelo generativo deve ser capaz de compor novas amostras da distribuição, e não apenas copiar e colar as já existentes. </a:t>
            </a:r>
          </a:p>
          <a:p>
            <a:endParaRPr lang="pt-BR" dirty="0"/>
          </a:p>
          <a:p>
            <a:r>
              <a:rPr lang="pt-BR" dirty="0"/>
              <a:t>Depois de treinarmos com sucesso nosso modelo, ele pode ser usado para uma ampla variedade de aplicações que vão desde formas de reconstrução, como pintura em imagem, colorização e </a:t>
            </a:r>
            <a:r>
              <a:rPr lang="pt-BR" dirty="0" err="1"/>
              <a:t>super-resolução</a:t>
            </a:r>
            <a:r>
              <a:rPr lang="pt-BR" dirty="0"/>
              <a:t>, até a geração de obras de arte.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0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2192778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Gotham HTF Light"/>
                <a:cs typeface="Gotham HTF Medium"/>
              </a:rPr>
              <a:t>GENERATIVE </a:t>
            </a:r>
            <a:r>
              <a:rPr lang="en-US" sz="3500" dirty="0">
                <a:solidFill>
                  <a:srgbClr val="626E73"/>
                </a:solidFill>
                <a:latin typeface="Gotham HTF Light"/>
                <a:cs typeface="Gotham HTF Medium"/>
              </a:rPr>
              <a:t>ADVERSARIAL NETWORKS</a:t>
            </a:r>
            <a:endParaRPr lang="en-US" sz="3500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1764" y="2769840"/>
            <a:ext cx="367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&amp;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Advanced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 Nets</a:t>
            </a:r>
          </a:p>
        </p:txBody>
      </p:sp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40" y="4763"/>
            <a:ext cx="9346044" cy="5143500"/>
          </a:xfrm>
          <a:prstGeom prst="rect">
            <a:avLst/>
          </a:prstGeom>
        </p:spPr>
      </p:pic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1" y="195444"/>
            <a:ext cx="5712315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Modelos Generativos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A1A74-30B5-8E44-958B-69079500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7" y="1027972"/>
            <a:ext cx="8083474" cy="298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40" y="4763"/>
            <a:ext cx="9346044" cy="5143500"/>
          </a:xfrm>
          <a:prstGeom prst="rect">
            <a:avLst/>
          </a:prstGeom>
        </p:spPr>
      </p:pic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1" y="195444"/>
            <a:ext cx="5712315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Modelos Generativos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DC69E6-FA7D-0F4D-BD7C-0E73ADA6BC73}"/>
              </a:ext>
            </a:extLst>
          </p:cNvPr>
          <p:cNvSpPr/>
          <p:nvPr/>
        </p:nvSpPr>
        <p:spPr>
          <a:xfrm>
            <a:off x="1258223" y="1501785"/>
            <a:ext cx="6858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Os modelos generativos são uma importante classe de modelos de </a:t>
            </a:r>
            <a:r>
              <a:rPr lang="pt-BR" b="1" dirty="0"/>
              <a:t>aprendizagem não supervisionada </a:t>
            </a:r>
            <a:r>
              <a:rPr lang="pt-BR" dirty="0"/>
              <a:t>que vem recebendo muita atenção nos últimos anos.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Eles podem ser definidos como uma classe de modelos cujo objetivo é aprender a gerar novas amostras que parecem ser do mesmo conjunto de dados que os dados de treinamento.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Durante a fase de treinamento, um modelo generativo tenta resolver a tarefa principal de </a:t>
            </a:r>
            <a:r>
              <a:rPr lang="pt-BR" b="1" dirty="0"/>
              <a:t>estimativa de densidade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4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854" y="308417"/>
            <a:ext cx="9346044" cy="5143500"/>
          </a:xfrm>
          <a:prstGeom prst="rect">
            <a:avLst/>
          </a:prstGeom>
        </p:spPr>
      </p:pic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1" y="195444"/>
            <a:ext cx="5712315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Modelos Generativos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53012-288C-8846-B468-172D35EB3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458" y="993997"/>
            <a:ext cx="4676435" cy="26288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DEB2DE-4937-BA4F-B3C2-97CD9E7E2BF9}"/>
              </a:ext>
            </a:extLst>
          </p:cNvPr>
          <p:cNvSpPr/>
          <p:nvPr/>
        </p:nvSpPr>
        <p:spPr>
          <a:xfrm>
            <a:off x="529092" y="4029565"/>
            <a:ext cx="7991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Na estimativa de densidade, nosso modelo aprende a construir uma estimativa — </a:t>
            </a:r>
            <a:r>
              <a:rPr lang="pt-BR" sz="1200" dirty="0" err="1"/>
              <a:t>pmodel</a:t>
            </a:r>
            <a:r>
              <a:rPr lang="pt-BR" sz="1200" dirty="0"/>
              <a:t>(</a:t>
            </a:r>
            <a:r>
              <a:rPr lang="pt-BR" sz="1200" dirty="0" err="1"/>
              <a:t>x</a:t>
            </a:r>
            <a:r>
              <a:rPr lang="pt-BR" sz="1200" dirty="0"/>
              <a:t>) — o mais semelhante possível à função de densidade de probabilidade não observável — </a:t>
            </a:r>
            <a:r>
              <a:rPr lang="pt-BR" sz="1200" dirty="0" err="1"/>
              <a:t>pdata</a:t>
            </a:r>
            <a:r>
              <a:rPr lang="pt-BR" sz="1200" dirty="0"/>
              <a:t>(</a:t>
            </a:r>
            <a:r>
              <a:rPr lang="pt-BR" sz="1200" dirty="0" err="1"/>
              <a:t>x</a:t>
            </a:r>
            <a:r>
              <a:rPr lang="pt-BR" sz="1200" dirty="0"/>
              <a:t>).</a:t>
            </a:r>
          </a:p>
          <a:p>
            <a:endParaRPr lang="pt-BR" sz="1200" dirty="0"/>
          </a:p>
          <a:p>
            <a:r>
              <a:rPr lang="pt-BR" sz="1200" dirty="0"/>
              <a:t>É importante mencionar que o modelo generativo deve ser </a:t>
            </a:r>
            <a:r>
              <a:rPr lang="pt-BR" sz="1200" b="1" dirty="0"/>
              <a:t>capaz de compor novas amostras da distribuição</a:t>
            </a:r>
            <a:r>
              <a:rPr lang="pt-BR" sz="1200" dirty="0"/>
              <a:t>, e não apenas copiar e colar as já existentes. </a:t>
            </a:r>
          </a:p>
        </p:txBody>
      </p:sp>
    </p:spTree>
    <p:extLst>
      <p:ext uri="{BB962C8B-B14F-4D97-AF65-F5344CB8AC3E}">
        <p14:creationId xmlns:p14="http://schemas.microsoft.com/office/powerpoint/2010/main" val="34537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ítulo 1">
            <a:extLst>
              <a:ext uri="{FF2B5EF4-FFF2-40B4-BE49-F238E27FC236}">
                <a16:creationId xmlns:a16="http://schemas.microsoft.com/office/drawing/2014/main" id="{C7EE2D7B-FC13-B548-8747-36033F356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700" y="230613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Taxonomia dos Modelos Generativos</a:t>
            </a:r>
          </a:p>
        </p:txBody>
      </p:sp>
      <p:pic>
        <p:nvPicPr>
          <p:cNvPr id="31746" name="Picture 2" descr="C:\Users\Jlopes\Desktop\GANS\GANS\Screen Shot 2019-07-05 at 11.16.18.png">
            <a:extLst>
              <a:ext uri="{FF2B5EF4-FFF2-40B4-BE49-F238E27FC236}">
                <a16:creationId xmlns:a16="http://schemas.microsoft.com/office/drawing/2014/main" id="{1FD1A41A-7764-E046-950B-F19D3E7D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77" y="913591"/>
            <a:ext cx="7343951" cy="3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643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ítulo 1">
            <a:extLst>
              <a:ext uri="{FF2B5EF4-FFF2-40B4-BE49-F238E27FC236}">
                <a16:creationId xmlns:a16="http://schemas.microsoft.com/office/drawing/2014/main" id="{882AD6A9-79D1-4055-A7DD-E27DFBEF3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012" y="195444"/>
            <a:ext cx="5297229" cy="378969"/>
          </a:xfrm>
        </p:spPr>
        <p:txBody>
          <a:bodyPr>
            <a:noAutofit/>
          </a:bodyPr>
          <a:lstStyle/>
          <a:p>
            <a:r>
              <a:rPr lang="pt-BR" altLang="en-US" sz="2400" dirty="0" err="1"/>
              <a:t>Deep</a:t>
            </a:r>
            <a:r>
              <a:rPr lang="pt-BR" altLang="en-US" sz="2400" dirty="0"/>
              <a:t> Learning – Fluxo de Treinamento</a:t>
            </a:r>
            <a:endParaRPr lang="en-US" altLang="en-US" sz="2400" dirty="0"/>
          </a:p>
        </p:txBody>
      </p:sp>
      <p:pic>
        <p:nvPicPr>
          <p:cNvPr id="105474" name="Picture 2">
            <a:extLst>
              <a:ext uri="{FF2B5EF4-FFF2-40B4-BE49-F238E27FC236}">
                <a16:creationId xmlns:a16="http://schemas.microsoft.com/office/drawing/2014/main" id="{ED528B9A-D6A6-4958-B598-5D5CD20C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87" y="1060638"/>
            <a:ext cx="5815630" cy="366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ítulo 1">
            <a:extLst>
              <a:ext uri="{FF2B5EF4-FFF2-40B4-BE49-F238E27FC236}">
                <a16:creationId xmlns:a16="http://schemas.microsoft.com/office/drawing/2014/main" id="{ACCCB08B-7E4D-4ECD-8D56-470539F08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012" y="195444"/>
            <a:ext cx="5297229" cy="378969"/>
          </a:xfrm>
        </p:spPr>
        <p:txBody>
          <a:bodyPr>
            <a:noAutofit/>
          </a:bodyPr>
          <a:lstStyle/>
          <a:p>
            <a:r>
              <a:rPr lang="pt-BR" altLang="en-US" sz="2400" dirty="0" err="1"/>
              <a:t>Deep</a:t>
            </a:r>
            <a:r>
              <a:rPr lang="pt-BR" altLang="en-US" sz="2400" dirty="0"/>
              <a:t> Learning – Fluxo de Treinamento</a:t>
            </a:r>
            <a:endParaRPr lang="en-US" altLang="en-US" sz="2400" dirty="0"/>
          </a:p>
        </p:txBody>
      </p:sp>
      <p:pic>
        <p:nvPicPr>
          <p:cNvPr id="107522" name="Picture 2">
            <a:extLst>
              <a:ext uri="{FF2B5EF4-FFF2-40B4-BE49-F238E27FC236}">
                <a16:creationId xmlns:a16="http://schemas.microsoft.com/office/drawing/2014/main" id="{AA06C53C-FA29-41F9-9E39-244449D9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655310"/>
            <a:ext cx="6864350" cy="105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3" name="Picture 4">
            <a:extLst>
              <a:ext uri="{FF2B5EF4-FFF2-40B4-BE49-F238E27FC236}">
                <a16:creationId xmlns:a16="http://schemas.microsoft.com/office/drawing/2014/main" id="{0DACD3DD-6691-4DF9-9AC0-BB0A84A8F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85" y="2966210"/>
            <a:ext cx="6864350" cy="89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ítulo 1">
            <a:extLst>
              <a:ext uri="{FF2B5EF4-FFF2-40B4-BE49-F238E27FC236}">
                <a16:creationId xmlns:a16="http://schemas.microsoft.com/office/drawing/2014/main" id="{E514D964-B876-4BA2-9B24-6E38E6EE4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012" y="195444"/>
            <a:ext cx="5297229" cy="378969"/>
          </a:xfrm>
        </p:spPr>
        <p:txBody>
          <a:bodyPr>
            <a:noAutofit/>
          </a:bodyPr>
          <a:lstStyle/>
          <a:p>
            <a:r>
              <a:rPr lang="pt-BR" altLang="en-US" sz="2400" dirty="0" err="1"/>
              <a:t>Deep</a:t>
            </a:r>
            <a:r>
              <a:rPr lang="pt-BR" altLang="en-US" sz="2400" dirty="0"/>
              <a:t> Learning – </a:t>
            </a:r>
            <a:r>
              <a:rPr lang="pt-BR" altLang="en-US" sz="2400" dirty="0" err="1"/>
              <a:t>Deep</a:t>
            </a:r>
            <a:r>
              <a:rPr lang="pt-BR" altLang="en-US" sz="2400" dirty="0"/>
              <a:t> </a:t>
            </a:r>
            <a:r>
              <a:rPr lang="pt-BR" altLang="en-US" sz="2400" dirty="0" err="1"/>
              <a:t>Autoencoders</a:t>
            </a:r>
            <a:endParaRPr lang="en-US" altLang="en-US" sz="2400" dirty="0"/>
          </a:p>
        </p:txBody>
      </p:sp>
      <p:pic>
        <p:nvPicPr>
          <p:cNvPr id="109570" name="Picture 2">
            <a:extLst>
              <a:ext uri="{FF2B5EF4-FFF2-40B4-BE49-F238E27FC236}">
                <a16:creationId xmlns:a16="http://schemas.microsoft.com/office/drawing/2014/main" id="{9898A704-7367-4AA2-B7A4-6021D927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16" y="952191"/>
            <a:ext cx="5946720" cy="380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ítulo 1">
            <a:extLst>
              <a:ext uri="{FF2B5EF4-FFF2-40B4-BE49-F238E27FC236}">
                <a16:creationId xmlns:a16="http://schemas.microsoft.com/office/drawing/2014/main" id="{F16BA1BF-33CA-4BB1-B131-5FCF00FA3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012" y="195444"/>
            <a:ext cx="5297229" cy="378969"/>
          </a:xfrm>
        </p:spPr>
        <p:txBody>
          <a:bodyPr>
            <a:noAutofit/>
          </a:bodyPr>
          <a:lstStyle/>
          <a:p>
            <a:r>
              <a:rPr lang="pt-BR" altLang="en-US" sz="2400" dirty="0" err="1"/>
              <a:t>Deep</a:t>
            </a:r>
            <a:r>
              <a:rPr lang="pt-BR" altLang="en-US" sz="2400" dirty="0"/>
              <a:t> Learning – </a:t>
            </a:r>
            <a:r>
              <a:rPr lang="pt-BR" altLang="en-US" sz="2400" dirty="0" err="1"/>
              <a:t>Deep</a:t>
            </a:r>
            <a:r>
              <a:rPr lang="pt-BR" altLang="en-US" sz="2400" dirty="0"/>
              <a:t> </a:t>
            </a:r>
            <a:r>
              <a:rPr lang="pt-BR" altLang="en-US" sz="2400" dirty="0" err="1"/>
              <a:t>Autoencoders</a:t>
            </a:r>
            <a:endParaRPr lang="en-US" altLang="en-US" sz="2400" dirty="0"/>
          </a:p>
        </p:txBody>
      </p:sp>
      <p:pic>
        <p:nvPicPr>
          <p:cNvPr id="111618" name="Picture 2">
            <a:extLst>
              <a:ext uri="{FF2B5EF4-FFF2-40B4-BE49-F238E27FC236}">
                <a16:creationId xmlns:a16="http://schemas.microsoft.com/office/drawing/2014/main" id="{4EBD33CB-63AA-4992-9726-0B14C902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693445"/>
            <a:ext cx="6864350" cy="176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ítulo 1">
            <a:extLst>
              <a:ext uri="{FF2B5EF4-FFF2-40B4-BE49-F238E27FC236}">
                <a16:creationId xmlns:a16="http://schemas.microsoft.com/office/drawing/2014/main" id="{1E7D8AEF-1E08-46D2-B0A9-6F1C78868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012" y="195444"/>
            <a:ext cx="5297229" cy="378969"/>
          </a:xfrm>
        </p:spPr>
        <p:txBody>
          <a:bodyPr>
            <a:noAutofit/>
          </a:bodyPr>
          <a:lstStyle/>
          <a:p>
            <a:r>
              <a:rPr lang="pt-BR" altLang="en-US" sz="2400" dirty="0" err="1"/>
              <a:t>Deep</a:t>
            </a:r>
            <a:r>
              <a:rPr lang="pt-BR" altLang="en-US" sz="2400" dirty="0"/>
              <a:t> Learning – </a:t>
            </a:r>
            <a:r>
              <a:rPr lang="pt-BR" altLang="en-US" sz="2400" dirty="0" err="1"/>
              <a:t>Deep</a:t>
            </a:r>
            <a:r>
              <a:rPr lang="pt-BR" altLang="en-US" sz="2400" dirty="0"/>
              <a:t> </a:t>
            </a:r>
            <a:r>
              <a:rPr lang="pt-BR" altLang="en-US" sz="2400" dirty="0" err="1"/>
              <a:t>Autoencoders</a:t>
            </a:r>
            <a:endParaRPr lang="en-US" altLang="en-US" sz="2400" dirty="0"/>
          </a:p>
        </p:txBody>
      </p:sp>
      <p:pic>
        <p:nvPicPr>
          <p:cNvPr id="113666" name="Picture 3">
            <a:extLst>
              <a:ext uri="{FF2B5EF4-FFF2-40B4-BE49-F238E27FC236}">
                <a16:creationId xmlns:a16="http://schemas.microsoft.com/office/drawing/2014/main" id="{52C11FF2-1EF3-4812-9039-ADED21D40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62" y="1114265"/>
            <a:ext cx="4169855" cy="2693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69994036-22E6-6D49-B129-D701BFC2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3" y="141816"/>
            <a:ext cx="6162423" cy="432597"/>
          </a:xfrm>
        </p:spPr>
        <p:txBody>
          <a:bodyPr>
            <a:noAutofit/>
          </a:bodyPr>
          <a:lstStyle/>
          <a:p>
            <a:r>
              <a:rPr lang="en-US" altLang="en-US" sz="2400" b="1" dirty="0"/>
              <a:t>Autoencoders - Demo</a:t>
            </a:r>
          </a:p>
        </p:txBody>
      </p:sp>
      <p:pic>
        <p:nvPicPr>
          <p:cNvPr id="1028" name="Picture 4" descr="Building Autoencoders in Keras">
            <a:extLst>
              <a:ext uri="{FF2B5EF4-FFF2-40B4-BE49-F238E27FC236}">
                <a16:creationId xmlns:a16="http://schemas.microsoft.com/office/drawing/2014/main" id="{BE1A80D5-0069-495F-96C4-2F15C9590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7" y="1446388"/>
            <a:ext cx="8295945" cy="260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7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3834881"/>
            <a:ext cx="9144000" cy="5143500"/>
          </a:xfrm>
          <a:prstGeom prst="rect">
            <a:avLst/>
          </a:prstGeom>
        </p:spPr>
      </p:pic>
      <p:pic>
        <p:nvPicPr>
          <p:cNvPr id="12" name="Imagem 8">
            <a:extLst>
              <a:ext uri="{FF2B5EF4-FFF2-40B4-BE49-F238E27FC236}">
                <a16:creationId xmlns:a16="http://schemas.microsoft.com/office/drawing/2014/main" id="{3812BFF3-DE3A-1E49-A83B-16C93D5F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29" y="2479531"/>
            <a:ext cx="2941011" cy="233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0">
            <a:extLst>
              <a:ext uri="{FF2B5EF4-FFF2-40B4-BE49-F238E27FC236}">
                <a16:creationId xmlns:a16="http://schemas.microsoft.com/office/drawing/2014/main" id="{6A7D33E7-0E38-6549-B8B6-907AF468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95" y="2445216"/>
            <a:ext cx="2249705" cy="236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2">
            <a:extLst>
              <a:ext uri="{FF2B5EF4-FFF2-40B4-BE49-F238E27FC236}">
                <a16:creationId xmlns:a16="http://schemas.microsoft.com/office/drawing/2014/main" id="{8F38961F-5253-884F-BBF4-3B48D0BF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05" y="349925"/>
            <a:ext cx="2069295" cy="246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06DDAD67-E913-1342-97F5-E4E3A14F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21" y="358538"/>
            <a:ext cx="1875903" cy="24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>
            <a:extLst>
              <a:ext uri="{FF2B5EF4-FFF2-40B4-BE49-F238E27FC236}">
                <a16:creationId xmlns:a16="http://schemas.microsoft.com/office/drawing/2014/main" id="{BCF5BA39-29A0-0C49-87E2-1C8B644F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2" y="358538"/>
            <a:ext cx="4192789" cy="244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FB5755B6-3DED-AD4B-855A-B4B8E1856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50" y="2636160"/>
            <a:ext cx="334096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400" dirty="0"/>
          </a:p>
          <a:p>
            <a:r>
              <a:rPr lang="en-US" altLang="en-US" sz="1200" b="1" dirty="0"/>
              <a:t>Chief Data Officer </a:t>
            </a:r>
            <a:r>
              <a:rPr lang="en-US" altLang="en-US" sz="1200" dirty="0"/>
              <a:t>@ Lambda3</a:t>
            </a:r>
          </a:p>
          <a:p>
            <a:r>
              <a:rPr lang="en-US" altLang="en-US" sz="1200" b="1" dirty="0"/>
              <a:t>Professor de </a:t>
            </a:r>
            <a:r>
              <a:rPr lang="en-US" altLang="en-US" sz="1200" b="1" dirty="0" err="1"/>
              <a:t>graduação</a:t>
            </a:r>
            <a:r>
              <a:rPr lang="en-US" altLang="en-US" sz="1200" b="1" dirty="0"/>
              <a:t> e MBA</a:t>
            </a:r>
            <a:r>
              <a:rPr lang="en-US" altLang="en-US" sz="1200" dirty="0"/>
              <a:t> @ FIAP</a:t>
            </a:r>
          </a:p>
          <a:p>
            <a:r>
              <a:rPr lang="en-US" altLang="en-US" sz="1200" b="1" dirty="0"/>
              <a:t>Most Valuable Professional </a:t>
            </a:r>
            <a:r>
              <a:rPr lang="en-US" altLang="en-US" sz="1200" dirty="0"/>
              <a:t>– AI @Microsoft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Doutor</a:t>
            </a:r>
            <a:r>
              <a:rPr lang="en-US" altLang="en-US" sz="1200" dirty="0"/>
              <a:t> em </a:t>
            </a:r>
            <a:r>
              <a:rPr lang="en-US" altLang="en-US" sz="1200" dirty="0" err="1"/>
              <a:t>Engenharia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Elétrica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Computação</a:t>
            </a:r>
            <a:r>
              <a:rPr lang="en-US" altLang="en-US" sz="1200" dirty="0"/>
              <a:t> pela </a:t>
            </a:r>
            <a:r>
              <a:rPr lang="en-US" altLang="en-US" sz="1200" dirty="0" err="1"/>
              <a:t>Universidade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Presbiteriana</a:t>
            </a:r>
            <a:r>
              <a:rPr lang="en-US" altLang="en-US" sz="1200" dirty="0"/>
              <a:t> Mackenzie (UPM)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Organizador</a:t>
            </a:r>
            <a:r>
              <a:rPr lang="en-US" altLang="en-US" sz="1200" dirty="0"/>
              <a:t> da </a:t>
            </a:r>
            <a:r>
              <a:rPr lang="en-US" altLang="en-US" sz="1200" dirty="0" err="1"/>
              <a:t>comunidade</a:t>
            </a:r>
            <a:r>
              <a:rPr lang="en-US" altLang="en-US" sz="1200" dirty="0"/>
              <a:t> AI </a:t>
            </a:r>
            <a:r>
              <a:rPr lang="en-US" altLang="en-US" sz="1200" dirty="0" err="1"/>
              <a:t>Brasil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pesquisador</a:t>
            </a:r>
            <a:r>
              <a:rPr lang="en-US" altLang="en-US" sz="1200" dirty="0"/>
              <a:t> em Machine e Deep Learning</a:t>
            </a:r>
          </a:p>
          <a:p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83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89A539-FDD0-4F41-A030-47FE63533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6" y="605308"/>
            <a:ext cx="8754907" cy="3449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607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4610B6-8886-9B48-8D11-DD06D9891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31" y="370387"/>
            <a:ext cx="6954959" cy="40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44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4191043"/>
            <a:ext cx="4686710" cy="44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Copyright </a:t>
            </a:r>
            <a:r>
              <a:rPr lang="de-DE" sz="700" dirty="0">
                <a:solidFill>
                  <a:srgbClr val="626E73"/>
                </a:solidFill>
                <a:latin typeface="Roboto Light"/>
                <a:cs typeface="Roboto Light"/>
              </a:rPr>
              <a:t>© 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2023 | Professor Dr. José Ahirton Batista Lopes Filho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Todos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direitos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reservados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Reprodução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divulgação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total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parcial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deste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documento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é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expressamente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proibido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sem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consentimento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formal,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escrito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do professor/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autor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" y="76078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Light"/>
              </a:rPr>
              <a:t>OBRIGADO</a:t>
            </a:r>
          </a:p>
        </p:txBody>
      </p:sp>
      <p:pic>
        <p:nvPicPr>
          <p:cNvPr id="13" name="Imagem 6">
            <a:extLst>
              <a:ext uri="{FF2B5EF4-FFF2-40B4-BE49-F238E27FC236}">
                <a16:creationId xmlns:a16="http://schemas.microsoft.com/office/drawing/2014/main" id="{11FBB89F-B45D-F84A-A751-75D47A79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82" y="2881860"/>
            <a:ext cx="1003282" cy="349982"/>
          </a:xfrm>
          <a:prstGeom prst="rect">
            <a:avLst/>
          </a:prstGeom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425E4167-1875-7C4B-9AF7-B5ED7E83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31" y="2914976"/>
            <a:ext cx="832828" cy="329258"/>
          </a:xfrm>
          <a:prstGeom prst="rect">
            <a:avLst/>
          </a:prstGeom>
        </p:spPr>
      </p:pic>
      <p:sp>
        <p:nvSpPr>
          <p:cNvPr id="15" name="CaixaDeTexto 8">
            <a:extLst>
              <a:ext uri="{FF2B5EF4-FFF2-40B4-BE49-F238E27FC236}">
                <a16:creationId xmlns:a16="http://schemas.microsoft.com/office/drawing/2014/main" id="{B247B5D7-6B03-504F-B9D8-56D62E5CE54A}"/>
              </a:ext>
            </a:extLst>
          </p:cNvPr>
          <p:cNvSpPr txBox="1"/>
          <p:nvPr/>
        </p:nvSpPr>
        <p:spPr>
          <a:xfrm>
            <a:off x="3729562" y="3572119"/>
            <a:ext cx="273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ahirtonlopes@gmail.com</a:t>
            </a:r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344F9980-2DFA-104F-88E8-A23B9204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75" y="1586723"/>
            <a:ext cx="1376434" cy="1376434"/>
          </a:xfrm>
          <a:prstGeom prst="rect">
            <a:avLst/>
          </a:prstGeom>
        </p:spPr>
      </p:pic>
      <p:pic>
        <p:nvPicPr>
          <p:cNvPr id="17" name="Imagem 12">
            <a:extLst>
              <a:ext uri="{FF2B5EF4-FFF2-40B4-BE49-F238E27FC236}">
                <a16:creationId xmlns:a16="http://schemas.microsoft.com/office/drawing/2014/main" id="{60D0EC2E-594E-C247-A198-79CE34385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19" y="1591819"/>
            <a:ext cx="1293700" cy="12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561B-F0FC-474A-958D-FA6101B4A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67" y="1733656"/>
            <a:ext cx="1157577" cy="1122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EF3AD-6569-2641-9EA7-CF9E07DA6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70" y="2914178"/>
            <a:ext cx="408243" cy="3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1482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09197"/>
            <a:ext cx="8699498" cy="4708684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2" y="2140690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05822" y="555773"/>
            <a:ext cx="415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ld"/>
                <a:cs typeface="Gotham HTF Bold"/>
              </a:rPr>
              <a:t>TÓPICOS</a:t>
            </a:r>
            <a:endParaRPr lang="pt-BR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725161" y="1069608"/>
            <a:ext cx="3433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71587" y="1678322"/>
            <a:ext cx="2179841" cy="94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Introdução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Modelos Generativos, o que são? Casos de uso, técnicas mais usuais e próximos passos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130629" y="2926360"/>
            <a:ext cx="4106254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4761712" y="2926360"/>
            <a:ext cx="4255859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71587" y="3336991"/>
            <a:ext cx="2179841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Variational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Autoencoders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7730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GANs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–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Deep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dive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 e modelagem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37729" y="3311382"/>
            <a:ext cx="2179841" cy="733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PixelRNN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/CNN</a:t>
            </a:r>
          </a:p>
          <a:p>
            <a:pPr>
              <a:lnSpc>
                <a:spcPct val="130000"/>
              </a:lnSpc>
            </a:pPr>
            <a:r>
              <a:rPr lang="pt-PT" sz="1100" dirty="0">
                <a:solidFill>
                  <a:srgbClr val="626E73"/>
                </a:solidFill>
              </a:rPr>
              <a:t>Redes Neurais </a:t>
            </a:r>
            <a:r>
              <a:rPr lang="pt-PT" sz="1100" dirty="0" err="1">
                <a:solidFill>
                  <a:srgbClr val="626E73"/>
                </a:solidFill>
              </a:rPr>
              <a:t>Convolucionais</a:t>
            </a:r>
            <a:r>
              <a:rPr lang="pt-PT" sz="1100" dirty="0">
                <a:solidFill>
                  <a:srgbClr val="626E73"/>
                </a:solidFill>
              </a:rPr>
              <a:t> Baseadas em Região</a:t>
            </a:r>
            <a:endParaRPr lang="pt-BR" sz="1100" dirty="0">
              <a:solidFill>
                <a:srgbClr val="626E73"/>
              </a:solidFill>
              <a:latin typeface="Roboto Light"/>
              <a:cs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C48CB-86B9-DA4C-8B24-E8A69E34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8" y="1592286"/>
            <a:ext cx="1950338" cy="868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BF022-6D0D-B84F-8FFF-E3B2D082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429" y="1603659"/>
            <a:ext cx="21463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781355-424A-9B4E-9DE1-CFBB308F2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0" y="3253410"/>
            <a:ext cx="1663684" cy="831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90717-39C8-0F4E-9CE1-087A77CF7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56" y="3148678"/>
            <a:ext cx="2288045" cy="11206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DC9F5E0-101F-374F-AF7C-D621D0A60C59}"/>
              </a:ext>
            </a:extLst>
          </p:cNvPr>
          <p:cNvSpPr txBox="1"/>
          <p:nvPr/>
        </p:nvSpPr>
        <p:spPr>
          <a:xfrm>
            <a:off x="3718166" y="378573"/>
            <a:ext cx="2338078" cy="72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Estrutura; 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Modelagem matemática;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Arquitetura e exemplos práticos.</a:t>
            </a:r>
          </a:p>
        </p:txBody>
      </p: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231060" y="1803074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2168640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1: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Você será capaz de construir algoritmos generativos básicos e avançados e controlar a saída desses algoritmos de acordo com problemas exemplo;</a:t>
            </a:r>
          </a:p>
          <a:p>
            <a:pPr algn="ctr"/>
            <a:endParaRPr lang="pt-BR" sz="1400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2: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Você conseguirá mensurar o uso de algoritmos generativos a partir de diferentes resultados encontrados na literatura especializada quanto ao assunto. Portanto, será capaz de examinar outros modelos generativos bem como argumentar sobre </a:t>
            </a:r>
            <a:r>
              <a:rPr lang="pt-BR" sz="1400" i="1" dirty="0">
                <a:solidFill>
                  <a:srgbClr val="626E73"/>
                </a:solidFill>
                <a:latin typeface="Gotham HTF Book"/>
                <a:cs typeface="Gotham HTF Book"/>
              </a:rPr>
              <a:t>bias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em sistemas generativos;</a:t>
            </a:r>
          </a:p>
          <a:p>
            <a:pPr algn="ctr"/>
            <a:endParaRPr lang="pt-BR" sz="1400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3: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Ser usuário de modelos generativos</a:t>
            </a:r>
            <a:r>
              <a:rPr lang="pt-BR" sz="1400" i="1" dirty="0">
                <a:solidFill>
                  <a:srgbClr val="626E73"/>
                </a:solidFill>
                <a:latin typeface="Gotham HTF Book"/>
                <a:cs typeface="Gotham HTF Book"/>
              </a:rPr>
              <a:t> ;</a:t>
            </a:r>
          </a:p>
          <a:p>
            <a:pPr algn="ctr"/>
            <a:endParaRPr lang="pt-BR" sz="1400" i="1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4:</a:t>
            </a:r>
            <a:r>
              <a:rPr lang="pt-BR" sz="1400" i="1" dirty="0">
                <a:solidFill>
                  <a:srgbClr val="92D050"/>
                </a:solidFill>
                <a:latin typeface="Gotham HTF Book"/>
                <a:cs typeface="Gotham HTF Book"/>
              </a:rPr>
              <a:t> 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Prover as ferramentas necessárias para que faça algo </a:t>
            </a:r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seu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, para resolução de um problema próximo a você ou de seu interesse.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744102" y="233103"/>
            <a:ext cx="556184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Depois dessa disciplina? (até o momento)</a:t>
            </a:r>
          </a:p>
        </p:txBody>
      </p:sp>
    </p:spTree>
    <p:extLst>
      <p:ext uri="{BB962C8B-B14F-4D97-AF65-F5344CB8AC3E}">
        <p14:creationId xmlns:p14="http://schemas.microsoft.com/office/powerpoint/2010/main" val="1754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40" y="308417"/>
            <a:ext cx="9144000" cy="51435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231060" y="1803074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2217481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Passo 1: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Pesquisar por diferentes usos de redes e modelos generativos tais como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,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PixelRNNs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,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PixelCNNs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,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Variational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Autoencoders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, Neural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Autoregressive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Distribution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Estimation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(NADE), 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Generative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Stochastic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Networks;</a:t>
            </a:r>
          </a:p>
          <a:p>
            <a:pPr algn="ctr"/>
            <a:endParaRPr lang="pt-BR" sz="1400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Passo 2: 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Escrita de relatório ou feitura de apresentação quanto ao artigo/aplicação escolhido relatando pontos como Introdução ao Problema/Uso da Técnica Implementação/Ideia por trás da Técnica e Saída de Dados (qual o resultado?);</a:t>
            </a:r>
          </a:p>
          <a:p>
            <a:pPr algn="ctr"/>
            <a:endParaRPr lang="pt-BR" sz="1400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Passo 3: 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A ideia é que façamos uma discussão pra falarmos de usos possíveis, suas visões a respeito de possíveis novos usos e, se possível, a respeito de detalhes quanto a arquitetura e o que mais conseguirem;</a:t>
            </a:r>
          </a:p>
          <a:p>
            <a:pPr algn="ctr"/>
            <a:endParaRPr lang="pt-BR" sz="1400" i="1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i="1" dirty="0">
                <a:solidFill>
                  <a:srgbClr val="92D050"/>
                </a:solidFill>
                <a:latin typeface="Gotham HTF Book"/>
                <a:cs typeface="Gotham HTF Book"/>
              </a:rPr>
              <a:t>Passo</a:t>
            </a:r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 4:</a:t>
            </a:r>
            <a:r>
              <a:rPr lang="pt-BR" sz="1400" i="1" dirty="0">
                <a:solidFill>
                  <a:srgbClr val="92D050"/>
                </a:solidFill>
                <a:latin typeface="Gotham HTF Book"/>
                <a:cs typeface="Gotham HTF Book"/>
              </a:rPr>
              <a:t> 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O objetivo é que ao final da disciplina você pense em uso </a:t>
            </a:r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seu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, para resolução de um problema próximo a você ou de seu interesse.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744102" y="233103"/>
            <a:ext cx="556184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Atividade </a:t>
            </a:r>
            <a:r>
              <a:rPr lang="pt-BR" altLang="en-US" sz="2400" b="1" dirty="0" err="1"/>
              <a:t>I</a:t>
            </a:r>
            <a:endParaRPr lang="pt-B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9847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36F78-02DC-284B-AD5A-1CD343C9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51" y="185886"/>
            <a:ext cx="5891514" cy="3238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8F9D9-BF43-394A-8BC5-0A5AC40F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8800"/>
            <a:ext cx="4896488" cy="3319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6EC37-1F67-CF48-90C2-FE37A76A0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003" y="1828800"/>
            <a:ext cx="5406997" cy="33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3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4">
            <a:extLst>
              <a:ext uri="{FF2B5EF4-FFF2-40B4-BE49-F238E27FC236}">
                <a16:creationId xmlns:a16="http://schemas.microsoft.com/office/drawing/2014/main" id="{6FF35BB9-5D14-E344-9B78-8CB8A5398EAD}"/>
              </a:ext>
            </a:extLst>
          </p:cNvPr>
          <p:cNvSpPr/>
          <p:nvPr/>
        </p:nvSpPr>
        <p:spPr>
          <a:xfrm>
            <a:off x="1305212" y="2168640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PT" sz="1400" dirty="0">
                <a:solidFill>
                  <a:schemeClr val="tx1"/>
                </a:solidFill>
              </a:rPr>
              <a:t>Modelos generativos são amplamente utilizados em muitos subcampos de IA e </a:t>
            </a:r>
            <a:r>
              <a:rPr lang="pt-PT" sz="1400" i="1" dirty="0">
                <a:solidFill>
                  <a:schemeClr val="tx1"/>
                </a:solidFill>
              </a:rPr>
              <a:t>Machine </a:t>
            </a:r>
            <a:r>
              <a:rPr lang="pt-PT" sz="1400" i="1" dirty="0" err="1">
                <a:solidFill>
                  <a:schemeClr val="tx1"/>
                </a:solidFill>
              </a:rPr>
              <a:t>Learning</a:t>
            </a:r>
            <a:r>
              <a:rPr lang="pt-PT" sz="1400" i="1" dirty="0">
                <a:solidFill>
                  <a:schemeClr val="tx1"/>
                </a:solidFill>
              </a:rPr>
              <a:t>;</a:t>
            </a:r>
            <a:endParaRPr lang="pt-PT" sz="1400" dirty="0">
              <a:solidFill>
                <a:schemeClr val="tx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pt-PT" sz="1400" dirty="0">
              <a:solidFill>
                <a:schemeClr val="tx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PT" sz="1400" dirty="0">
                <a:solidFill>
                  <a:schemeClr val="tx1"/>
                </a:solidFill>
              </a:rPr>
              <a:t>Avanços recentes na parametrização desses modelos usando redes neurais profundas, combinados com o progresso nos métodos de otimização estocástica, permitiram a modelagem escalável de dados complexos e de alta dimensão, incluindo imagens, texto e fala.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pt-PT" sz="1400" dirty="0">
              <a:solidFill>
                <a:srgbClr val="626E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75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1292474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latin typeface="Gotham HTF Book"/>
                <a:cs typeface="Gotham HTF Book"/>
              </a:rPr>
              <a:t>Racional: </a:t>
            </a:r>
            <a:r>
              <a:rPr lang="pt-BR" dirty="0">
                <a:solidFill>
                  <a:schemeClr val="tx1"/>
                </a:solidFill>
                <a:latin typeface="Gotham HTF Book"/>
                <a:cs typeface="Gotham HTF Book"/>
              </a:rPr>
              <a:t>Dado um </a:t>
            </a:r>
            <a:r>
              <a:rPr lang="pt-BR" dirty="0" err="1">
                <a:solidFill>
                  <a:schemeClr val="tx1"/>
                </a:solidFill>
                <a:latin typeface="Gotham HTF Book"/>
                <a:cs typeface="Gotham HTF Book"/>
              </a:rPr>
              <a:t>dataset</a:t>
            </a:r>
            <a:r>
              <a:rPr lang="pt-BR" dirty="0">
                <a:solidFill>
                  <a:schemeClr val="tx1"/>
                </a:solidFill>
                <a:latin typeface="Gotham HTF Book"/>
                <a:cs typeface="Gotham HTF Book"/>
              </a:rPr>
              <a:t> de treinamento, gerar novas amostras a partir da mesma distribuição.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Modelos Generativos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1F33C-EAA2-9242-8DBE-7821F1AF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4" y="2521136"/>
            <a:ext cx="7868098" cy="252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1292474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latin typeface="Gotham HTF Book"/>
                <a:cs typeface="Gotham HTF Book"/>
              </a:rPr>
              <a:t>Por quê modelos generativos?</a:t>
            </a:r>
            <a:endParaRPr lang="pt-BR" dirty="0">
              <a:solidFill>
                <a:schemeClr val="tx1"/>
              </a:solidFill>
              <a:latin typeface="Gotham HTF Book"/>
              <a:cs typeface="Gotham HTF Book"/>
            </a:endParaRP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Modelos Generativos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5322A-D72B-9C44-AF4C-AF8CE985E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84" y="1950695"/>
            <a:ext cx="4011527" cy="2695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6A501-89A9-8943-91D3-9AEDD325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718" y="2924136"/>
            <a:ext cx="3480386" cy="2119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8381C-C6C5-2742-8636-B0B0A5AA1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647" y="2106997"/>
            <a:ext cx="2618142" cy="25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4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76414655211a97be91fc021a92ada680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009e91cf04f4d2388fbbf168ceda39e3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8fd270-4a57-47e1-b674-c7d4969804ad" xsi:nil="true"/>
    <lcf76f155ced4ddcb4097134ff3c332f xmlns="2220af93-035a-443f-80b0-3b9b401ad9a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A8F980D-56BF-458D-8205-A75F4E8375BE}"/>
</file>

<file path=customXml/itemProps2.xml><?xml version="1.0" encoding="utf-8"?>
<ds:datastoreItem xmlns:ds="http://schemas.openxmlformats.org/officeDocument/2006/customXml" ds:itemID="{9643DDE0-1BBD-4362-A4A9-856C2BE17743}"/>
</file>

<file path=customXml/itemProps3.xml><?xml version="1.0" encoding="utf-8"?>
<ds:datastoreItem xmlns:ds="http://schemas.openxmlformats.org/officeDocument/2006/customXml" ds:itemID="{F1BA17EF-0503-4FB7-A130-D36025F23019}"/>
</file>

<file path=docMetadata/LabelInfo.xml><?xml version="1.0" encoding="utf-8"?>
<clbl:labelList xmlns:clbl="http://schemas.microsoft.com/office/2020/mipLabelMetadata">
  <clbl:label id="{4e915f65-da59-44b7-b955-aa4e8d9a350f}" enabled="1" method="Privileged" siteId="{e964c47e-9b02-444c-890c-9593c775ab8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992</TotalTime>
  <Words>1862</Words>
  <Application>Microsoft Macintosh PowerPoint</Application>
  <PresentationFormat>Custom</PresentationFormat>
  <Paragraphs>147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ＭＳ Ｐゴシック</vt:lpstr>
      <vt:lpstr>Arial</vt:lpstr>
      <vt:lpstr>Calibri</vt:lpstr>
      <vt:lpstr>Gotham HTF Bold</vt:lpstr>
      <vt:lpstr>Gotham HTF Book</vt:lpstr>
      <vt:lpstr>Gotham HTF Light</vt:lpstr>
      <vt:lpstr>Gotham HTF Medium</vt:lpstr>
      <vt:lpstr>Roboto Light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Taxonomia dos Modelos Generativos</vt:lpstr>
      <vt:lpstr>Deep Learning – Fluxo de Treinamento</vt:lpstr>
      <vt:lpstr>Deep Learning – Fluxo de Treinamento</vt:lpstr>
      <vt:lpstr>Deep Learning – Deep Autoencoders</vt:lpstr>
      <vt:lpstr>Deep Learning – Deep Autoencoders</vt:lpstr>
      <vt:lpstr>Deep Learning – Deep Autoencoders</vt:lpstr>
      <vt:lpstr>Autoencoders - 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Jose Ahirton Batista Lopes Filho</cp:lastModifiedBy>
  <cp:revision>98</cp:revision>
  <dcterms:created xsi:type="dcterms:W3CDTF">2019-02-15T12:16:11Z</dcterms:created>
  <dcterms:modified xsi:type="dcterms:W3CDTF">2023-03-16T19:40:31Z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</Properties>
</file>